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8288000" cy="10287000"/>
  <p:notesSz cx="6858000" cy="9144000"/>
  <p:embeddedFontLst>
    <p:embeddedFont>
      <p:font typeface="Bricolage Grotesque Bold" charset="1" panose="020B0605040402000204"/>
      <p:regular r:id="rId26"/>
    </p:embeddedFont>
    <p:embeddedFont>
      <p:font typeface="Montserrat Bold" charset="1" panose="00000800000000000000"/>
      <p:regular r:id="rId27"/>
    </p:embeddedFont>
    <p:embeddedFont>
      <p:font typeface="Montserrat Ultra-Bold" charset="1" panose="00000900000000000000"/>
      <p:regular r:id="rId28"/>
    </p:embeddedFont>
    <p:embeddedFont>
      <p:font typeface="Montserrat Classic" charset="1" panose="00000500000000000000"/>
      <p:regular r:id="rId29"/>
    </p:embeddedFont>
    <p:embeddedFont>
      <p:font typeface="Montserrat Classic Bold" charset="1" panose="00000800000000000000"/>
      <p:regular r:id="rId30"/>
    </p:embeddedFont>
    <p:embeddedFont>
      <p:font typeface="Bricolage Grotesque" charset="1" panose="020B0605040402000204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png" Type="http://schemas.openxmlformats.org/officeDocument/2006/relationships/image"/><Relationship Id="rId4" Target="../media/image21.png" Type="http://schemas.openxmlformats.org/officeDocument/2006/relationships/image"/><Relationship Id="rId5" Target="../media/image2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jpeg" Type="http://schemas.openxmlformats.org/officeDocument/2006/relationships/image"/><Relationship Id="rId3" Target="../media/image22.png" Type="http://schemas.openxmlformats.org/officeDocument/2006/relationships/image"/><Relationship Id="rId4" Target="../media/image2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2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1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31.png" Type="http://schemas.openxmlformats.org/officeDocument/2006/relationships/image"/><Relationship Id="rId12" Target="../media/image11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Relationship Id="rId3" Target="../media/image1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444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03113"/>
            <a:ext cx="18288000" cy="2112136"/>
          </a:xfrm>
          <a:custGeom>
            <a:avLst/>
            <a:gdLst/>
            <a:ahLst/>
            <a:cxnLst/>
            <a:rect r="r" b="b" t="t" l="l"/>
            <a:pathLst>
              <a:path h="2112136" w="18288000">
                <a:moveTo>
                  <a:pt x="0" y="0"/>
                </a:moveTo>
                <a:lnTo>
                  <a:pt x="18288000" y="0"/>
                </a:lnTo>
                <a:lnTo>
                  <a:pt x="18288000" y="2112136"/>
                </a:lnTo>
                <a:lnTo>
                  <a:pt x="0" y="21121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5603" r="0" b="-808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76109" y="253682"/>
            <a:ext cx="1072686" cy="1340857"/>
          </a:xfrm>
          <a:custGeom>
            <a:avLst/>
            <a:gdLst/>
            <a:ahLst/>
            <a:cxnLst/>
            <a:rect r="r" b="b" t="t" l="l"/>
            <a:pathLst>
              <a:path h="1340857" w="1072686">
                <a:moveTo>
                  <a:pt x="0" y="0"/>
                </a:moveTo>
                <a:lnTo>
                  <a:pt x="1072685" y="0"/>
                </a:lnTo>
                <a:lnTo>
                  <a:pt x="1072685" y="1340857"/>
                </a:lnTo>
                <a:lnTo>
                  <a:pt x="0" y="13408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663731" y="434174"/>
            <a:ext cx="2225263" cy="995711"/>
          </a:xfrm>
          <a:custGeom>
            <a:avLst/>
            <a:gdLst/>
            <a:ahLst/>
            <a:cxnLst/>
            <a:rect r="r" b="b" t="t" l="l"/>
            <a:pathLst>
              <a:path h="995711" w="2225263">
                <a:moveTo>
                  <a:pt x="0" y="0"/>
                </a:moveTo>
                <a:lnTo>
                  <a:pt x="2225263" y="0"/>
                </a:lnTo>
                <a:lnTo>
                  <a:pt x="2225263" y="995711"/>
                </a:lnTo>
                <a:lnTo>
                  <a:pt x="0" y="9957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84276" y="343928"/>
            <a:ext cx="2719447" cy="1176203"/>
          </a:xfrm>
          <a:custGeom>
            <a:avLst/>
            <a:gdLst/>
            <a:ahLst/>
            <a:cxnLst/>
            <a:rect r="r" b="b" t="t" l="l"/>
            <a:pathLst>
              <a:path h="1176203" w="2719447">
                <a:moveTo>
                  <a:pt x="0" y="0"/>
                </a:moveTo>
                <a:lnTo>
                  <a:pt x="2719448" y="0"/>
                </a:lnTo>
                <a:lnTo>
                  <a:pt x="2719448" y="1176203"/>
                </a:lnTo>
                <a:lnTo>
                  <a:pt x="0" y="1176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653997" y="4749016"/>
            <a:ext cx="9379294" cy="1360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705"/>
              </a:lnSpc>
              <a:spcBef>
                <a:spcPct val="0"/>
              </a:spcBef>
            </a:pPr>
            <a:r>
              <a:rPr lang="en-US" b="true" sz="2646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Session 1B at the 20th Global Forum of Human Settlement</a:t>
            </a:r>
          </a:p>
          <a:p>
            <a:pPr algn="r">
              <a:lnSpc>
                <a:spcPts val="3705"/>
              </a:lnSpc>
              <a:spcBef>
                <a:spcPct val="0"/>
              </a:spcBef>
            </a:pPr>
            <a:r>
              <a:rPr lang="en-US" b="true" sz="2646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4 November 2025, World Meteorological Organisation, Time: 2:20 pm - 3:40 pm, Geneva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511031" y="2114966"/>
            <a:ext cx="14484160" cy="2056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8260"/>
              </a:lnSpc>
              <a:spcBef>
                <a:spcPct val="0"/>
              </a:spcBef>
            </a:pPr>
            <a:r>
              <a:rPr lang="en-US" b="true" sz="5900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Coastal Cities as Source and Solution:</a:t>
            </a:r>
          </a:p>
          <a:p>
            <a:pPr algn="r" marL="0" indent="0" lvl="0">
              <a:lnSpc>
                <a:spcPts val="8260"/>
              </a:lnSpc>
              <a:spcBef>
                <a:spcPct val="0"/>
              </a:spcBef>
            </a:pPr>
            <a:r>
              <a:rPr lang="en-US" b="true" sz="5900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Shifting the Plastics Pollution Paradigm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444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03113"/>
            <a:ext cx="18288000" cy="2112136"/>
          </a:xfrm>
          <a:custGeom>
            <a:avLst/>
            <a:gdLst/>
            <a:ahLst/>
            <a:cxnLst/>
            <a:rect r="r" b="b" t="t" l="l"/>
            <a:pathLst>
              <a:path h="2112136" w="18288000">
                <a:moveTo>
                  <a:pt x="0" y="0"/>
                </a:moveTo>
                <a:lnTo>
                  <a:pt x="18288000" y="0"/>
                </a:lnTo>
                <a:lnTo>
                  <a:pt x="18288000" y="2112136"/>
                </a:lnTo>
                <a:lnTo>
                  <a:pt x="0" y="21121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5603" r="0" b="-808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76109" y="253682"/>
            <a:ext cx="1072686" cy="1340857"/>
          </a:xfrm>
          <a:custGeom>
            <a:avLst/>
            <a:gdLst/>
            <a:ahLst/>
            <a:cxnLst/>
            <a:rect r="r" b="b" t="t" l="l"/>
            <a:pathLst>
              <a:path h="1340857" w="1072686">
                <a:moveTo>
                  <a:pt x="0" y="0"/>
                </a:moveTo>
                <a:lnTo>
                  <a:pt x="1072685" y="0"/>
                </a:lnTo>
                <a:lnTo>
                  <a:pt x="1072685" y="1340857"/>
                </a:lnTo>
                <a:lnTo>
                  <a:pt x="0" y="13408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663731" y="434174"/>
            <a:ext cx="2225263" cy="995711"/>
          </a:xfrm>
          <a:custGeom>
            <a:avLst/>
            <a:gdLst/>
            <a:ahLst/>
            <a:cxnLst/>
            <a:rect r="r" b="b" t="t" l="l"/>
            <a:pathLst>
              <a:path h="995711" w="2225263">
                <a:moveTo>
                  <a:pt x="0" y="0"/>
                </a:moveTo>
                <a:lnTo>
                  <a:pt x="2225263" y="0"/>
                </a:lnTo>
                <a:lnTo>
                  <a:pt x="2225263" y="995711"/>
                </a:lnTo>
                <a:lnTo>
                  <a:pt x="0" y="9957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84276" y="343928"/>
            <a:ext cx="2719447" cy="1176203"/>
          </a:xfrm>
          <a:custGeom>
            <a:avLst/>
            <a:gdLst/>
            <a:ahLst/>
            <a:cxnLst/>
            <a:rect r="r" b="b" t="t" l="l"/>
            <a:pathLst>
              <a:path h="1176203" w="2719447">
                <a:moveTo>
                  <a:pt x="0" y="0"/>
                </a:moveTo>
                <a:lnTo>
                  <a:pt x="2719448" y="0"/>
                </a:lnTo>
                <a:lnTo>
                  <a:pt x="2719448" y="1176203"/>
                </a:lnTo>
                <a:lnTo>
                  <a:pt x="0" y="1176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0800000">
            <a:off x="12775504" y="3216585"/>
            <a:ext cx="4483796" cy="4483796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8AA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2930722" y="3371811"/>
            <a:ext cx="4173360" cy="4173343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0" t="0" r="-106717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5994682" y="4172876"/>
            <a:ext cx="6298637" cy="497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48"/>
              </a:lnSpc>
              <a:spcBef>
                <a:spcPct val="0"/>
              </a:spcBef>
            </a:pPr>
            <a:r>
              <a:rPr lang="en-US" sz="289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H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ead o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 UN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Habit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 Geneva Offic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146491" y="3121335"/>
            <a:ext cx="7995017" cy="854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b="true" sz="500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GRAHAM ALABASTER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094B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434286" y="0"/>
            <a:ext cx="6853714" cy="10287000"/>
          </a:xfrm>
          <a:custGeom>
            <a:avLst/>
            <a:gdLst/>
            <a:ahLst/>
            <a:cxnLst/>
            <a:rect r="r" b="b" t="t" l="l"/>
            <a:pathLst>
              <a:path h="10287000" w="6853714">
                <a:moveTo>
                  <a:pt x="0" y="0"/>
                </a:moveTo>
                <a:lnTo>
                  <a:pt x="6853714" y="0"/>
                </a:lnTo>
                <a:lnTo>
                  <a:pt x="685371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434286" y="2057400"/>
            <a:ext cx="8229600" cy="8229600"/>
          </a:xfrm>
          <a:custGeom>
            <a:avLst/>
            <a:gdLst/>
            <a:ahLst/>
            <a:cxnLst/>
            <a:rect r="r" b="b" t="t" l="l"/>
            <a:pathLst>
              <a:path h="8229600" w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0864809" y="4658241"/>
            <a:ext cx="7992669" cy="6853714"/>
          </a:xfrm>
          <a:custGeom>
            <a:avLst/>
            <a:gdLst/>
            <a:ahLst/>
            <a:cxnLst/>
            <a:rect r="r" b="b" t="t" l="l"/>
            <a:pathLst>
              <a:path h="6853714" w="7992669">
                <a:moveTo>
                  <a:pt x="0" y="0"/>
                </a:moveTo>
                <a:lnTo>
                  <a:pt x="7992669" y="0"/>
                </a:lnTo>
                <a:lnTo>
                  <a:pt x="7992669" y="6853714"/>
                </a:lnTo>
                <a:lnTo>
                  <a:pt x="0" y="68537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773480" y="359806"/>
            <a:ext cx="2152501" cy="2078277"/>
          </a:xfrm>
          <a:custGeom>
            <a:avLst/>
            <a:gdLst/>
            <a:ahLst/>
            <a:cxnLst/>
            <a:rect r="r" b="b" t="t" l="l"/>
            <a:pathLst>
              <a:path h="2078277" w="2152501">
                <a:moveTo>
                  <a:pt x="0" y="0"/>
                </a:moveTo>
                <a:lnTo>
                  <a:pt x="2152501" y="0"/>
                </a:lnTo>
                <a:lnTo>
                  <a:pt x="2152501" y="2078276"/>
                </a:lnTo>
                <a:lnTo>
                  <a:pt x="0" y="20782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12359" y="2898791"/>
            <a:ext cx="7874744" cy="2284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50"/>
              </a:lnSpc>
              <a:spcBef>
                <a:spcPct val="0"/>
              </a:spcBef>
            </a:pPr>
            <a:r>
              <a:rPr lang="en-US" b="true" sz="4393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Coastal Cities:</a:t>
            </a:r>
          </a:p>
          <a:p>
            <a:pPr algn="ctr">
              <a:lnSpc>
                <a:spcPts val="6150"/>
              </a:lnSpc>
              <a:spcBef>
                <a:spcPct val="0"/>
              </a:spcBef>
            </a:pPr>
            <a:r>
              <a:rPr lang="en-US" b="true" sz="4393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From Sources of Plastic</a:t>
            </a:r>
          </a:p>
          <a:p>
            <a:pPr algn="ctr">
              <a:lnSpc>
                <a:spcPts val="6150"/>
              </a:lnSpc>
              <a:spcBef>
                <a:spcPct val="0"/>
              </a:spcBef>
            </a:pPr>
            <a:r>
              <a:rPr lang="en-US" b="true" sz="4393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to Circular Economy Leaders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953363" y="6998348"/>
            <a:ext cx="3792736" cy="2259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205"/>
              </a:lnSpc>
              <a:spcBef>
                <a:spcPct val="0"/>
              </a:spcBef>
            </a:pPr>
            <a:r>
              <a:rPr lang="en-US" b="true" sz="1575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4 November 2025 </a:t>
            </a:r>
          </a:p>
          <a:p>
            <a:pPr algn="ctr" marL="0" indent="0" lvl="0">
              <a:lnSpc>
                <a:spcPts val="2205"/>
              </a:lnSpc>
              <a:spcBef>
                <a:spcPct val="0"/>
              </a:spcBef>
            </a:pPr>
            <a:r>
              <a:rPr lang="en-US" b="true" sz="1575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World Meteorological Organization</a:t>
            </a:r>
          </a:p>
          <a:p>
            <a:pPr algn="ctr" marL="0" indent="0" lvl="0">
              <a:lnSpc>
                <a:spcPts val="2765"/>
              </a:lnSpc>
              <a:spcBef>
                <a:spcPct val="0"/>
              </a:spcBef>
            </a:pPr>
          </a:p>
          <a:p>
            <a:pPr algn="ctr" marL="0" indent="0" lvl="0">
              <a:lnSpc>
                <a:spcPts val="2765"/>
              </a:lnSpc>
              <a:spcBef>
                <a:spcPct val="0"/>
              </a:spcBef>
            </a:pPr>
            <a:r>
              <a:rPr lang="en-US" b="true" sz="1975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Dr Graham Alabaster</a:t>
            </a:r>
          </a:p>
          <a:p>
            <a:pPr algn="ctr" marL="0" indent="0" lvl="0">
              <a:lnSpc>
                <a:spcPts val="2765"/>
              </a:lnSpc>
              <a:spcBef>
                <a:spcPct val="0"/>
              </a:spcBef>
            </a:pPr>
            <a:r>
              <a:rPr lang="en-US" b="true" sz="1975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Chief, Geneva Office</a:t>
            </a:r>
          </a:p>
          <a:p>
            <a:pPr algn="ctr" marL="0" indent="0" lvl="0">
              <a:lnSpc>
                <a:spcPts val="2765"/>
              </a:lnSpc>
              <a:spcBef>
                <a:spcPct val="0"/>
              </a:spcBef>
            </a:pPr>
            <a:r>
              <a:rPr lang="en-US" b="true" sz="1975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Office of the Executive Director</a:t>
            </a:r>
          </a:p>
          <a:p>
            <a:pPr algn="ctr" marL="0" indent="0" lvl="0">
              <a:lnSpc>
                <a:spcPts val="2765"/>
              </a:lnSpc>
              <a:spcBef>
                <a:spcPct val="0"/>
              </a:spcBef>
            </a:pPr>
            <a:r>
              <a:rPr lang="en-US" b="true" sz="1975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graham.alabaster@un.org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805973" y="5816289"/>
            <a:ext cx="6087517" cy="673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65"/>
              </a:lnSpc>
              <a:spcBef>
                <a:spcPct val="0"/>
              </a:spcBef>
            </a:pPr>
            <a:r>
              <a:rPr lang="en-US" b="true" sz="1975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Side-event “Coastal Cities as Source and Solution: </a:t>
            </a:r>
          </a:p>
          <a:p>
            <a:pPr algn="ctr" marL="0" indent="0" lvl="0">
              <a:lnSpc>
                <a:spcPts val="2765"/>
              </a:lnSpc>
              <a:spcBef>
                <a:spcPct val="0"/>
              </a:spcBef>
            </a:pPr>
            <a:r>
              <a:rPr lang="en-US" b="true" sz="1975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Shifting the Plastics Pollution Paradigm”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094B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0833774" cy="10287000"/>
          </a:xfrm>
          <a:custGeom>
            <a:avLst/>
            <a:gdLst/>
            <a:ahLst/>
            <a:cxnLst/>
            <a:rect r="r" b="b" t="t" l="l"/>
            <a:pathLst>
              <a:path h="10287000" w="10833774">
                <a:moveTo>
                  <a:pt x="0" y="0"/>
                </a:moveTo>
                <a:lnTo>
                  <a:pt x="10833774" y="0"/>
                </a:lnTo>
                <a:lnTo>
                  <a:pt x="1083377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500" t="0" r="-56305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61265" y="627617"/>
            <a:ext cx="1737192" cy="1677289"/>
          </a:xfrm>
          <a:custGeom>
            <a:avLst/>
            <a:gdLst/>
            <a:ahLst/>
            <a:cxnLst/>
            <a:rect r="r" b="b" t="t" l="l"/>
            <a:pathLst>
              <a:path h="1677289" w="1737192">
                <a:moveTo>
                  <a:pt x="0" y="0"/>
                </a:moveTo>
                <a:lnTo>
                  <a:pt x="1737192" y="0"/>
                </a:lnTo>
                <a:lnTo>
                  <a:pt x="1737192" y="1677290"/>
                </a:lnTo>
                <a:lnTo>
                  <a:pt x="0" y="16772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764322" y="1028700"/>
            <a:ext cx="5493258" cy="8229600"/>
          </a:xfrm>
          <a:custGeom>
            <a:avLst/>
            <a:gdLst/>
            <a:ahLst/>
            <a:cxnLst/>
            <a:rect r="r" b="b" t="t" l="l"/>
            <a:pathLst>
              <a:path h="8229600" w="5493258">
                <a:moveTo>
                  <a:pt x="0" y="0"/>
                </a:moveTo>
                <a:lnTo>
                  <a:pt x="5493258" y="0"/>
                </a:lnTo>
                <a:lnTo>
                  <a:pt x="549325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129681" y="2599472"/>
            <a:ext cx="4400359" cy="1517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50"/>
              </a:lnSpc>
              <a:spcBef>
                <a:spcPct val="0"/>
              </a:spcBef>
            </a:pPr>
            <a:r>
              <a:rPr lang="en-US" b="true" sz="4393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 Why do c</a:t>
            </a:r>
            <a:r>
              <a:rPr lang="en-US" b="true" sz="4393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oastal </a:t>
            </a:r>
          </a:p>
          <a:p>
            <a:pPr algn="ctr">
              <a:lnSpc>
                <a:spcPts val="6150"/>
              </a:lnSpc>
              <a:spcBef>
                <a:spcPct val="0"/>
              </a:spcBef>
            </a:pPr>
            <a:r>
              <a:rPr lang="en-US" b="true" sz="4393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cities matter 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64934" y="4892053"/>
            <a:ext cx="8329854" cy="43662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65"/>
              </a:lnSpc>
              <a:spcBef>
                <a:spcPct val="0"/>
              </a:spcBef>
            </a:pP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Coastal cities concentrate plastic leakage due to high population density, inadequate municipal solid waste (MSW) systems, and river/stormwater drainage systems.</a:t>
            </a:r>
          </a:p>
          <a:p>
            <a:pPr algn="l" marL="0" indent="0" lvl="0">
              <a:lnSpc>
                <a:spcPts val="3465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465"/>
              </a:lnSpc>
              <a:spcBef>
                <a:spcPct val="0"/>
              </a:spcBef>
            </a:pP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‑Ha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itat f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ames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action ar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o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und: imp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ove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 M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SW, da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a-driv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 p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ann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ng,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an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 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nclus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ion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of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info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w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aste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wo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kers.</a:t>
            </a:r>
          </a:p>
          <a:p>
            <a:pPr algn="l" marL="0" indent="0" lvl="0">
              <a:lnSpc>
                <a:spcPts val="3465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465"/>
              </a:lnSpc>
              <a:spcBef>
                <a:spcPct val="0"/>
              </a:spcBef>
            </a:pP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y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UN‑Habitat i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itiativ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s: W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ste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W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Cit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s,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Blu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 Ec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onomy g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ui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danc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 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and c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ty pa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tn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rships 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to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educe p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last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ic l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akage</a:t>
            </a:r>
            <a:r>
              <a:rPr lang="en-US" sz="2475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094B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41501" y="1028700"/>
            <a:ext cx="2097897" cy="2025556"/>
          </a:xfrm>
          <a:custGeom>
            <a:avLst/>
            <a:gdLst/>
            <a:ahLst/>
            <a:cxnLst/>
            <a:rect r="r" b="b" t="t" l="l"/>
            <a:pathLst>
              <a:path h="2025556" w="2097897">
                <a:moveTo>
                  <a:pt x="0" y="0"/>
                </a:moveTo>
                <a:lnTo>
                  <a:pt x="2097897" y="0"/>
                </a:lnTo>
                <a:lnTo>
                  <a:pt x="2097897" y="2025556"/>
                </a:lnTo>
                <a:lnTo>
                  <a:pt x="0" y="20255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931061" y="0"/>
            <a:ext cx="5464969" cy="10287000"/>
          </a:xfrm>
          <a:custGeom>
            <a:avLst/>
            <a:gdLst/>
            <a:ahLst/>
            <a:cxnLst/>
            <a:rect r="r" b="b" t="t" l="l"/>
            <a:pathLst>
              <a:path h="10287000" w="5464969">
                <a:moveTo>
                  <a:pt x="0" y="0"/>
                </a:moveTo>
                <a:lnTo>
                  <a:pt x="5464968" y="0"/>
                </a:lnTo>
                <a:lnTo>
                  <a:pt x="546496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4580153"/>
            <a:ext cx="3723499" cy="1069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77"/>
              </a:lnSpc>
            </a:pPr>
            <a:r>
              <a:rPr lang="en-US" sz="3126" b="tru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Recommendations </a:t>
            </a:r>
          </a:p>
          <a:p>
            <a:pPr algn="ctr">
              <a:lnSpc>
                <a:spcPts val="4377"/>
              </a:lnSpc>
              <a:spcBef>
                <a:spcPct val="0"/>
              </a:spcBef>
            </a:pPr>
            <a:r>
              <a:rPr lang="en-US" b="true" sz="3126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&amp; Actionable Steps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884926" y="2454175"/>
            <a:ext cx="6374374" cy="7051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7934" indent="-228967" lvl="1">
              <a:lnSpc>
                <a:spcPts val="2969"/>
              </a:lnSpc>
              <a:buFont typeface="Arial"/>
              <a:buChar char="•"/>
            </a:pPr>
            <a:r>
              <a:rPr lang="en-US" sz="2121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trengthen municipal collection, safe transfer stations and coastal litter traps to stop leakage.</a:t>
            </a:r>
          </a:p>
          <a:p>
            <a:pPr algn="l">
              <a:lnSpc>
                <a:spcPts val="2969"/>
              </a:lnSpc>
            </a:pPr>
          </a:p>
          <a:p>
            <a:pPr algn="l" marL="457934" indent="-228967" lvl="1">
              <a:lnSpc>
                <a:spcPts val="2969"/>
              </a:lnSpc>
              <a:buFont typeface="Arial"/>
              <a:buChar char="•"/>
            </a:pP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Scale circular business models: reuse/refill systems, material recovery, local recycling wit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h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soci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inc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lus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ion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.</a:t>
            </a:r>
          </a:p>
          <a:p>
            <a:pPr algn="l">
              <a:lnSpc>
                <a:spcPts val="2969"/>
              </a:lnSpc>
            </a:pPr>
          </a:p>
          <a:p>
            <a:pPr algn="l" marL="457934" indent="-228967" lvl="1">
              <a:lnSpc>
                <a:spcPts val="2969"/>
              </a:lnSpc>
              <a:buFont typeface="Arial"/>
              <a:buChar char="•"/>
            </a:pP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sh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po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licy le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rs: local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EPR i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mplem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en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ion, d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epos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it-return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, pro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cu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reme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nt 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o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circul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ar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materials.</a:t>
            </a:r>
          </a:p>
          <a:p>
            <a:pPr algn="l">
              <a:lnSpc>
                <a:spcPts val="2969"/>
              </a:lnSpc>
            </a:pPr>
          </a:p>
          <a:p>
            <a:pPr algn="l" marL="457934" indent="-228967" lvl="1">
              <a:lnSpc>
                <a:spcPts val="2969"/>
              </a:lnSpc>
              <a:buFont typeface="Arial"/>
              <a:buChar char="•"/>
            </a:pP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Us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 city data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&amp;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ta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rge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ts 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(w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aste flow mapping, monitoring) to des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ign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i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nterven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tions and measu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 pro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gress.</a:t>
            </a:r>
          </a:p>
          <a:p>
            <a:pPr algn="l">
              <a:lnSpc>
                <a:spcPts val="2969"/>
              </a:lnSpc>
            </a:pPr>
          </a:p>
          <a:p>
            <a:pPr algn="l" marL="457934" indent="-228967" lvl="1">
              <a:lnSpc>
                <a:spcPts val="2969"/>
              </a:lnSpc>
              <a:buFont typeface="Arial"/>
              <a:buChar char="•"/>
            </a:pP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o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bilize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inance &amp; partnerships 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(p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u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bli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c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‑privat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,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intern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ati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onal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funds) and forma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iz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 informa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 wor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ke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rs</a:t>
            </a:r>
            <a:r>
              <a:rPr lang="en-US" sz="2121" strike="noStrike" u="none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699960" y="971550"/>
            <a:ext cx="4851525" cy="1069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77"/>
              </a:lnSpc>
            </a:pPr>
            <a:r>
              <a:rPr lang="en-US" sz="3126" b="tru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Priority pathways </a:t>
            </a:r>
          </a:p>
          <a:p>
            <a:pPr algn="ctr">
              <a:lnSpc>
                <a:spcPts val="4377"/>
              </a:lnSpc>
              <a:spcBef>
                <a:spcPct val="0"/>
              </a:spcBef>
            </a:pPr>
            <a:r>
              <a:rPr lang="en-US" b="true" sz="3126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for coastal city transition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444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03113"/>
            <a:ext cx="18288000" cy="2112136"/>
          </a:xfrm>
          <a:custGeom>
            <a:avLst/>
            <a:gdLst/>
            <a:ahLst/>
            <a:cxnLst/>
            <a:rect r="r" b="b" t="t" l="l"/>
            <a:pathLst>
              <a:path h="2112136" w="18288000">
                <a:moveTo>
                  <a:pt x="0" y="0"/>
                </a:moveTo>
                <a:lnTo>
                  <a:pt x="18288000" y="0"/>
                </a:lnTo>
                <a:lnTo>
                  <a:pt x="18288000" y="2112136"/>
                </a:lnTo>
                <a:lnTo>
                  <a:pt x="0" y="21121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5603" r="0" b="-808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76109" y="253682"/>
            <a:ext cx="1072686" cy="1340857"/>
          </a:xfrm>
          <a:custGeom>
            <a:avLst/>
            <a:gdLst/>
            <a:ahLst/>
            <a:cxnLst/>
            <a:rect r="r" b="b" t="t" l="l"/>
            <a:pathLst>
              <a:path h="1340857" w="1072686">
                <a:moveTo>
                  <a:pt x="0" y="0"/>
                </a:moveTo>
                <a:lnTo>
                  <a:pt x="1072685" y="0"/>
                </a:lnTo>
                <a:lnTo>
                  <a:pt x="1072685" y="1340857"/>
                </a:lnTo>
                <a:lnTo>
                  <a:pt x="0" y="13408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663731" y="434174"/>
            <a:ext cx="2225263" cy="995711"/>
          </a:xfrm>
          <a:custGeom>
            <a:avLst/>
            <a:gdLst/>
            <a:ahLst/>
            <a:cxnLst/>
            <a:rect r="r" b="b" t="t" l="l"/>
            <a:pathLst>
              <a:path h="995711" w="2225263">
                <a:moveTo>
                  <a:pt x="0" y="0"/>
                </a:moveTo>
                <a:lnTo>
                  <a:pt x="2225263" y="0"/>
                </a:lnTo>
                <a:lnTo>
                  <a:pt x="2225263" y="995711"/>
                </a:lnTo>
                <a:lnTo>
                  <a:pt x="0" y="9957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84276" y="343928"/>
            <a:ext cx="2719447" cy="1176203"/>
          </a:xfrm>
          <a:custGeom>
            <a:avLst/>
            <a:gdLst/>
            <a:ahLst/>
            <a:cxnLst/>
            <a:rect r="r" b="b" t="t" l="l"/>
            <a:pathLst>
              <a:path h="1176203" w="2719447">
                <a:moveTo>
                  <a:pt x="0" y="0"/>
                </a:moveTo>
                <a:lnTo>
                  <a:pt x="2719448" y="0"/>
                </a:lnTo>
                <a:lnTo>
                  <a:pt x="2719448" y="1176203"/>
                </a:lnTo>
                <a:lnTo>
                  <a:pt x="0" y="1176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0800000">
            <a:off x="13012590" y="3453671"/>
            <a:ext cx="4246710" cy="424671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3159601" y="3600690"/>
            <a:ext cx="3952689" cy="3952673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15344" t="-11956" r="-11159" b="-14547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5994682" y="4030551"/>
            <a:ext cx="6298637" cy="1525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48"/>
              </a:lnSpc>
              <a:spcBef>
                <a:spcPct val="0"/>
              </a:spcBef>
            </a:pPr>
            <a:r>
              <a:rPr lang="en-US" sz="289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H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ead of 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the 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Delegation of 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the Government of 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Catalonia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to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Switzerland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146491" y="2979010"/>
            <a:ext cx="7995017" cy="854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b="true" sz="500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GABRIEL BOICHAT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444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03113"/>
            <a:ext cx="18288000" cy="2112136"/>
          </a:xfrm>
          <a:custGeom>
            <a:avLst/>
            <a:gdLst/>
            <a:ahLst/>
            <a:cxnLst/>
            <a:rect r="r" b="b" t="t" l="l"/>
            <a:pathLst>
              <a:path h="2112136" w="18288000">
                <a:moveTo>
                  <a:pt x="0" y="0"/>
                </a:moveTo>
                <a:lnTo>
                  <a:pt x="18288000" y="0"/>
                </a:lnTo>
                <a:lnTo>
                  <a:pt x="18288000" y="2112136"/>
                </a:lnTo>
                <a:lnTo>
                  <a:pt x="0" y="21121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5603" r="0" b="-808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76109" y="253682"/>
            <a:ext cx="1072686" cy="1340857"/>
          </a:xfrm>
          <a:custGeom>
            <a:avLst/>
            <a:gdLst/>
            <a:ahLst/>
            <a:cxnLst/>
            <a:rect r="r" b="b" t="t" l="l"/>
            <a:pathLst>
              <a:path h="1340857" w="1072686">
                <a:moveTo>
                  <a:pt x="0" y="0"/>
                </a:moveTo>
                <a:lnTo>
                  <a:pt x="1072685" y="0"/>
                </a:lnTo>
                <a:lnTo>
                  <a:pt x="1072685" y="1340857"/>
                </a:lnTo>
                <a:lnTo>
                  <a:pt x="0" y="13408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663731" y="434174"/>
            <a:ext cx="2225263" cy="995711"/>
          </a:xfrm>
          <a:custGeom>
            <a:avLst/>
            <a:gdLst/>
            <a:ahLst/>
            <a:cxnLst/>
            <a:rect r="r" b="b" t="t" l="l"/>
            <a:pathLst>
              <a:path h="995711" w="2225263">
                <a:moveTo>
                  <a:pt x="0" y="0"/>
                </a:moveTo>
                <a:lnTo>
                  <a:pt x="2225263" y="0"/>
                </a:lnTo>
                <a:lnTo>
                  <a:pt x="2225263" y="995711"/>
                </a:lnTo>
                <a:lnTo>
                  <a:pt x="0" y="9957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84276" y="343928"/>
            <a:ext cx="2719447" cy="1176203"/>
          </a:xfrm>
          <a:custGeom>
            <a:avLst/>
            <a:gdLst/>
            <a:ahLst/>
            <a:cxnLst/>
            <a:rect r="r" b="b" t="t" l="l"/>
            <a:pathLst>
              <a:path h="1176203" w="2719447">
                <a:moveTo>
                  <a:pt x="0" y="0"/>
                </a:moveTo>
                <a:lnTo>
                  <a:pt x="2719448" y="0"/>
                </a:lnTo>
                <a:lnTo>
                  <a:pt x="2719448" y="1176203"/>
                </a:lnTo>
                <a:lnTo>
                  <a:pt x="0" y="1176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0800000">
            <a:off x="13012590" y="3453671"/>
            <a:ext cx="4246710" cy="4246710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3159601" y="3600690"/>
            <a:ext cx="3952689" cy="3952673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23484" t="-21468" r="-20454" b="-81979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5979127" y="4807707"/>
            <a:ext cx="6298637" cy="497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48"/>
              </a:lnSpc>
              <a:spcBef>
                <a:spcPct val="0"/>
              </a:spcBef>
            </a:pPr>
            <a:r>
              <a:rPr lang="en-US" sz="289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ayor, Pe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nan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g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Isl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an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d,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Malaysia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146491" y="2964246"/>
            <a:ext cx="7995017" cy="1739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b="true" sz="500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DATO’IR RAJENDRAN P. ANTHONY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107604" cy="10092156"/>
          </a:xfrm>
          <a:custGeom>
            <a:avLst/>
            <a:gdLst/>
            <a:ahLst/>
            <a:cxnLst/>
            <a:rect r="r" b="b" t="t" l="l"/>
            <a:pathLst>
              <a:path h="10092156" w="18107604">
                <a:moveTo>
                  <a:pt x="0" y="0"/>
                </a:moveTo>
                <a:lnTo>
                  <a:pt x="18107604" y="0"/>
                </a:lnTo>
                <a:lnTo>
                  <a:pt x="18107604" y="10092156"/>
                </a:lnTo>
                <a:lnTo>
                  <a:pt x="0" y="100921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476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32385"/>
            <a:ext cx="18288000" cy="10241280"/>
          </a:xfrm>
          <a:custGeom>
            <a:avLst/>
            <a:gdLst/>
            <a:ahLst/>
            <a:cxnLst/>
            <a:rect r="r" b="b" t="t" l="l"/>
            <a:pathLst>
              <a:path h="10241280" w="18288000">
                <a:moveTo>
                  <a:pt x="0" y="0"/>
                </a:moveTo>
                <a:lnTo>
                  <a:pt x="18288000" y="0"/>
                </a:lnTo>
                <a:lnTo>
                  <a:pt x="18288000" y="10241280"/>
                </a:lnTo>
                <a:lnTo>
                  <a:pt x="0" y="102412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309860"/>
          </a:xfrm>
          <a:custGeom>
            <a:avLst/>
            <a:gdLst/>
            <a:ahLst/>
            <a:cxnLst/>
            <a:rect r="r" b="b" t="t" l="l"/>
            <a:pathLst>
              <a:path h="10309860" w="18288000">
                <a:moveTo>
                  <a:pt x="0" y="0"/>
                </a:moveTo>
                <a:lnTo>
                  <a:pt x="18288000" y="0"/>
                </a:lnTo>
                <a:lnTo>
                  <a:pt x="18288000" y="10309860"/>
                </a:lnTo>
                <a:lnTo>
                  <a:pt x="0" y="103098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328731" cy="10287000"/>
          </a:xfrm>
          <a:custGeom>
            <a:avLst/>
            <a:gdLst/>
            <a:ahLst/>
            <a:cxnLst/>
            <a:rect r="r" b="b" t="t" l="l"/>
            <a:pathLst>
              <a:path h="10287000" w="18328731">
                <a:moveTo>
                  <a:pt x="0" y="0"/>
                </a:moveTo>
                <a:lnTo>
                  <a:pt x="18328731" y="0"/>
                </a:lnTo>
                <a:lnTo>
                  <a:pt x="183287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471" r="0" b="-59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232165"/>
            <a:ext cx="18288000" cy="2521730"/>
          </a:xfrm>
          <a:custGeom>
            <a:avLst/>
            <a:gdLst/>
            <a:ahLst/>
            <a:cxnLst/>
            <a:rect r="r" b="b" t="t" l="l"/>
            <a:pathLst>
              <a:path h="2521730" w="18288000">
                <a:moveTo>
                  <a:pt x="0" y="0"/>
                </a:moveTo>
                <a:lnTo>
                  <a:pt x="18288000" y="0"/>
                </a:lnTo>
                <a:lnTo>
                  <a:pt x="18288000" y="2521730"/>
                </a:lnTo>
                <a:lnTo>
                  <a:pt x="0" y="25217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3577" r="0" b="-67726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76109" y="253682"/>
            <a:ext cx="1072686" cy="1340857"/>
          </a:xfrm>
          <a:custGeom>
            <a:avLst/>
            <a:gdLst/>
            <a:ahLst/>
            <a:cxnLst/>
            <a:rect r="r" b="b" t="t" l="l"/>
            <a:pathLst>
              <a:path h="1340857" w="1072686">
                <a:moveTo>
                  <a:pt x="0" y="0"/>
                </a:moveTo>
                <a:lnTo>
                  <a:pt x="1072685" y="0"/>
                </a:lnTo>
                <a:lnTo>
                  <a:pt x="1072685" y="1340857"/>
                </a:lnTo>
                <a:lnTo>
                  <a:pt x="0" y="13408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663731" y="434174"/>
            <a:ext cx="2225263" cy="995711"/>
          </a:xfrm>
          <a:custGeom>
            <a:avLst/>
            <a:gdLst/>
            <a:ahLst/>
            <a:cxnLst/>
            <a:rect r="r" b="b" t="t" l="l"/>
            <a:pathLst>
              <a:path h="995711" w="2225263">
                <a:moveTo>
                  <a:pt x="0" y="0"/>
                </a:moveTo>
                <a:lnTo>
                  <a:pt x="2225263" y="0"/>
                </a:lnTo>
                <a:lnTo>
                  <a:pt x="2225263" y="995711"/>
                </a:lnTo>
                <a:lnTo>
                  <a:pt x="0" y="9957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84276" y="343928"/>
            <a:ext cx="2719447" cy="1176203"/>
          </a:xfrm>
          <a:custGeom>
            <a:avLst/>
            <a:gdLst/>
            <a:ahLst/>
            <a:cxnLst/>
            <a:rect r="r" b="b" t="t" l="l"/>
            <a:pathLst>
              <a:path h="1176203" w="2719447">
                <a:moveTo>
                  <a:pt x="0" y="0"/>
                </a:moveTo>
                <a:lnTo>
                  <a:pt x="2719448" y="0"/>
                </a:lnTo>
                <a:lnTo>
                  <a:pt x="2719448" y="1176203"/>
                </a:lnTo>
                <a:lnTo>
                  <a:pt x="0" y="1176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0800000">
            <a:off x="4033347" y="2839753"/>
            <a:ext cx="1869265" cy="1869265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4098056" y="2898032"/>
            <a:ext cx="1739846" cy="1739839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2686" t="-24190" r="-6126" b="-23725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-10800000">
            <a:off x="849037" y="2839753"/>
            <a:ext cx="1869265" cy="1869265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05526" lIns="105526" bIns="105526" rIns="105526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913746" y="2898032"/>
            <a:ext cx="1739846" cy="1739839"/>
            <a:chOff x="0" y="0"/>
            <a:chExt cx="6350000" cy="6349975"/>
          </a:xfrm>
        </p:grpSpPr>
        <p:sp>
          <p:nvSpPr>
            <p:cNvPr name="Freeform 16" id="16"/>
            <p:cNvSpPr/>
            <p:nvPr/>
          </p:nvSpPr>
          <p:spPr>
            <a:xfrm flipH="tru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0" y="3175025"/>
                  </a:moveTo>
                  <a:cubicBezTo>
                    <a:pt x="0" y="4928451"/>
                    <a:pt x="1421524" y="6349974"/>
                    <a:pt x="3175000" y="6349974"/>
                  </a:cubicBezTo>
                  <a:cubicBezTo>
                    <a:pt x="4928502" y="6349974"/>
                    <a:pt x="6350000" y="4928451"/>
                    <a:pt x="6350000" y="3175025"/>
                  </a:cubicBezTo>
                  <a:cubicBezTo>
                    <a:pt x="6350000" y="1421511"/>
                    <a:pt x="4928502" y="0"/>
                    <a:pt x="3175000" y="0"/>
                  </a:cubicBezTo>
                  <a:cubicBezTo>
                    <a:pt x="1421499" y="0"/>
                    <a:pt x="0" y="1421511"/>
                    <a:pt x="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2367" t="0" r="-12367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-10800000">
            <a:off x="6783466" y="2826532"/>
            <a:ext cx="1895707" cy="1895707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6849090" y="2892160"/>
            <a:ext cx="1764457" cy="1764450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0" t="0" r="0" b="-27632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-10800000">
            <a:off x="9559637" y="2826532"/>
            <a:ext cx="1895707" cy="1895707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25" id="25"/>
          <p:cNvGrpSpPr>
            <a:grpSpLocks noChangeAspect="true"/>
          </p:cNvGrpSpPr>
          <p:nvPr/>
        </p:nvGrpSpPr>
        <p:grpSpPr>
          <a:xfrm rot="0">
            <a:off x="9625262" y="2892160"/>
            <a:ext cx="1764457" cy="1764450"/>
            <a:chOff x="0" y="0"/>
            <a:chExt cx="6350000" cy="6349975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0" t="0" r="-106717" b="0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-10800000">
            <a:off x="12466571" y="2826532"/>
            <a:ext cx="1895707" cy="1895707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30" id="30"/>
          <p:cNvGrpSpPr>
            <a:grpSpLocks noChangeAspect="true"/>
          </p:cNvGrpSpPr>
          <p:nvPr/>
        </p:nvGrpSpPr>
        <p:grpSpPr>
          <a:xfrm rot="0">
            <a:off x="12532196" y="2892160"/>
            <a:ext cx="1764457" cy="1764450"/>
            <a:chOff x="0" y="0"/>
            <a:chExt cx="6350000" cy="6349975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25892" t="-13392" r="-21427" b="-33927"/>
              </a:stretch>
            </a:blipFill>
          </p:spPr>
        </p:sp>
      </p:grpSp>
      <p:grpSp>
        <p:nvGrpSpPr>
          <p:cNvPr name="Group 32" id="32"/>
          <p:cNvGrpSpPr/>
          <p:nvPr/>
        </p:nvGrpSpPr>
        <p:grpSpPr>
          <a:xfrm rot="-10800000">
            <a:off x="15303765" y="2858743"/>
            <a:ext cx="1818417" cy="1818417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35" id="35"/>
          <p:cNvGrpSpPr>
            <a:grpSpLocks noChangeAspect="true"/>
          </p:cNvGrpSpPr>
          <p:nvPr/>
        </p:nvGrpSpPr>
        <p:grpSpPr>
          <a:xfrm rot="0">
            <a:off x="15366715" y="2921695"/>
            <a:ext cx="1692518" cy="1692512"/>
            <a:chOff x="0" y="0"/>
            <a:chExt cx="6350000" cy="6349975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-52338" t="-28915" r="-48795" b="-155374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3386322" y="5433958"/>
            <a:ext cx="3150544" cy="643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783"/>
              </a:lnSpc>
              <a:spcBef>
                <a:spcPct val="0"/>
              </a:spcBef>
            </a:pPr>
            <a:r>
              <a:rPr lang="en-US" b="true" sz="12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Counsellor for Sustainable Development, Permanent Mission</a:t>
            </a:r>
          </a:p>
          <a:p>
            <a:pPr algn="ctr" marL="0" indent="0" lvl="0">
              <a:lnSpc>
                <a:spcPts val="1783"/>
              </a:lnSpc>
              <a:spcBef>
                <a:spcPct val="0"/>
              </a:spcBef>
            </a:pPr>
            <a:r>
              <a:rPr lang="en-US" b="true" sz="12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of France to the United Nations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682579" y="4770250"/>
            <a:ext cx="2570801" cy="5811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RÉGIS</a:t>
            </a:r>
          </a:p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FARRET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75218" y="5424433"/>
            <a:ext cx="3216902" cy="469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3"/>
              </a:lnSpc>
            </a:pPr>
            <a:r>
              <a:rPr lang="en-US" sz="1373" b="tru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Senior Policy Advisor,</a:t>
            </a:r>
          </a:p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Global Cities Hub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61600" y="4770655"/>
            <a:ext cx="2244138" cy="5803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b="true" sz="1682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ANDRÀS</a:t>
            </a:r>
          </a:p>
          <a:p>
            <a:pPr algn="ctr">
              <a:lnSpc>
                <a:spcPts val="2355"/>
              </a:lnSpc>
            </a:pPr>
            <a:r>
              <a:rPr lang="en-US" b="true" sz="1682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SZORÉNYI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310626" y="2350979"/>
            <a:ext cx="2808941" cy="403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6"/>
              </a:lnSpc>
            </a:pPr>
            <a:r>
              <a:rPr lang="en-US" b="true" sz="2404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MODERATOR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3557123" y="2350979"/>
            <a:ext cx="2808941" cy="403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6"/>
              </a:lnSpc>
            </a:pPr>
            <a:r>
              <a:rPr lang="en-US" b="true" sz="2404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SPEAKERS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6507003" y="5446836"/>
            <a:ext cx="2663004" cy="469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International Ocean Institute (IOI), Managing Director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6041210" y="4769921"/>
            <a:ext cx="3380218" cy="581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ANTONELLA</a:t>
            </a:r>
          </a:p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VASSALLO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9419473" y="5445774"/>
            <a:ext cx="2305678" cy="481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Head of UN Habitat</a:t>
            </a:r>
          </a:p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Geneva Office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9108984" y="4773186"/>
            <a:ext cx="2926655" cy="578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GRAHAM</a:t>
            </a:r>
          </a:p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ALABASTER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2264618" y="5446836"/>
            <a:ext cx="2299612" cy="724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Head of </a:t>
            </a: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</a:t>
            </a: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Delegation</a:t>
            </a: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of the Government </a:t>
            </a: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of Catalonia </a:t>
            </a: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</a:t>
            </a: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Switz</a:t>
            </a: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rl</a:t>
            </a: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</a:t>
            </a: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nd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2024934" y="4771587"/>
            <a:ext cx="2778980" cy="581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GABRIEL</a:t>
            </a:r>
          </a:p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BOICHAT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4794390" y="5441833"/>
            <a:ext cx="2946873" cy="479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Mayor of City Council,</a:t>
            </a:r>
          </a:p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Penang Island, Malaysia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4410342" y="4773186"/>
            <a:ext cx="3740540" cy="582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DATO’IR RAJENDRAN P. ANTHONY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0078979" y="6460830"/>
            <a:ext cx="7180321" cy="1015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095"/>
              </a:lnSpc>
              <a:spcBef>
                <a:spcPct val="0"/>
              </a:spcBef>
            </a:pPr>
            <a:r>
              <a:rPr lang="en-US" b="true" sz="2925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Coastal Cities as Source and Solution:</a:t>
            </a:r>
          </a:p>
          <a:p>
            <a:pPr algn="r" marL="0" indent="0" lvl="0">
              <a:lnSpc>
                <a:spcPts val="4095"/>
              </a:lnSpc>
              <a:spcBef>
                <a:spcPct val="0"/>
              </a:spcBef>
            </a:pPr>
            <a:r>
              <a:rPr lang="en-US" b="true" sz="2925" strike="noStrike" u="none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Shifting the Plastics Pollution Paradigm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2471" r="0" b="-597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232165"/>
            <a:ext cx="18288000" cy="2521730"/>
          </a:xfrm>
          <a:custGeom>
            <a:avLst/>
            <a:gdLst/>
            <a:ahLst/>
            <a:cxnLst/>
            <a:rect r="r" b="b" t="t" l="l"/>
            <a:pathLst>
              <a:path h="2521730" w="18288000">
                <a:moveTo>
                  <a:pt x="0" y="0"/>
                </a:moveTo>
                <a:lnTo>
                  <a:pt x="18288000" y="0"/>
                </a:lnTo>
                <a:lnTo>
                  <a:pt x="18288000" y="2521730"/>
                </a:lnTo>
                <a:lnTo>
                  <a:pt x="0" y="25217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3577" r="0" b="-67726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76109" y="253682"/>
            <a:ext cx="1072686" cy="1340857"/>
          </a:xfrm>
          <a:custGeom>
            <a:avLst/>
            <a:gdLst/>
            <a:ahLst/>
            <a:cxnLst/>
            <a:rect r="r" b="b" t="t" l="l"/>
            <a:pathLst>
              <a:path h="1340857" w="1072686">
                <a:moveTo>
                  <a:pt x="0" y="0"/>
                </a:moveTo>
                <a:lnTo>
                  <a:pt x="1072685" y="0"/>
                </a:lnTo>
                <a:lnTo>
                  <a:pt x="1072685" y="1340857"/>
                </a:lnTo>
                <a:lnTo>
                  <a:pt x="0" y="13408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663731" y="434174"/>
            <a:ext cx="2225263" cy="995711"/>
          </a:xfrm>
          <a:custGeom>
            <a:avLst/>
            <a:gdLst/>
            <a:ahLst/>
            <a:cxnLst/>
            <a:rect r="r" b="b" t="t" l="l"/>
            <a:pathLst>
              <a:path h="995711" w="2225263">
                <a:moveTo>
                  <a:pt x="0" y="0"/>
                </a:moveTo>
                <a:lnTo>
                  <a:pt x="2225263" y="0"/>
                </a:lnTo>
                <a:lnTo>
                  <a:pt x="2225263" y="995711"/>
                </a:lnTo>
                <a:lnTo>
                  <a:pt x="0" y="9957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84276" y="343928"/>
            <a:ext cx="2719447" cy="1176203"/>
          </a:xfrm>
          <a:custGeom>
            <a:avLst/>
            <a:gdLst/>
            <a:ahLst/>
            <a:cxnLst/>
            <a:rect r="r" b="b" t="t" l="l"/>
            <a:pathLst>
              <a:path h="1176203" w="2719447">
                <a:moveTo>
                  <a:pt x="0" y="0"/>
                </a:moveTo>
                <a:lnTo>
                  <a:pt x="2719448" y="0"/>
                </a:lnTo>
                <a:lnTo>
                  <a:pt x="2719448" y="1176203"/>
                </a:lnTo>
                <a:lnTo>
                  <a:pt x="0" y="1176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0800000">
            <a:off x="4033347" y="2839753"/>
            <a:ext cx="1869265" cy="1869265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4098056" y="2898032"/>
            <a:ext cx="1739846" cy="1739839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2686" t="-24190" r="-6126" b="-23725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3386322" y="5433958"/>
            <a:ext cx="3150544" cy="643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783"/>
              </a:lnSpc>
              <a:spcBef>
                <a:spcPct val="0"/>
              </a:spcBef>
            </a:pPr>
            <a:r>
              <a:rPr lang="en-US" b="true" sz="12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Counsellor for Sustainable Development, Permanent Mission</a:t>
            </a:r>
          </a:p>
          <a:p>
            <a:pPr algn="ctr" marL="0" indent="0" lvl="0">
              <a:lnSpc>
                <a:spcPts val="1783"/>
              </a:lnSpc>
              <a:spcBef>
                <a:spcPct val="0"/>
              </a:spcBef>
            </a:pPr>
            <a:r>
              <a:rPr lang="en-US" b="true" sz="12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of France to the United Nations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682579" y="4770250"/>
            <a:ext cx="2570801" cy="5811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RÉGIS</a:t>
            </a:r>
          </a:p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FARRET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5218" y="5424433"/>
            <a:ext cx="3216902" cy="469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3"/>
              </a:lnSpc>
            </a:pPr>
            <a:r>
              <a:rPr lang="en-US" sz="1373" b="tru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Senior Policy Advisor,</a:t>
            </a:r>
          </a:p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Global Cities Hub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61600" y="4770655"/>
            <a:ext cx="2244138" cy="5803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b="true" sz="1682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ANDRÀS</a:t>
            </a:r>
          </a:p>
          <a:p>
            <a:pPr algn="ctr">
              <a:lnSpc>
                <a:spcPts val="2355"/>
              </a:lnSpc>
            </a:pPr>
            <a:r>
              <a:rPr lang="en-US" b="true" sz="1682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SZORÉNYI</a:t>
            </a:r>
          </a:p>
        </p:txBody>
      </p:sp>
      <p:grpSp>
        <p:nvGrpSpPr>
          <p:cNvPr name="Group 16" id="16"/>
          <p:cNvGrpSpPr/>
          <p:nvPr/>
        </p:nvGrpSpPr>
        <p:grpSpPr>
          <a:xfrm rot="-10800000">
            <a:off x="849037" y="2839753"/>
            <a:ext cx="1869265" cy="1869265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05526" lIns="105526" bIns="105526" rIns="105526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913746" y="2898032"/>
            <a:ext cx="1739846" cy="1739839"/>
            <a:chOff x="0" y="0"/>
            <a:chExt cx="6350000" cy="6349975"/>
          </a:xfrm>
        </p:grpSpPr>
        <p:sp>
          <p:nvSpPr>
            <p:cNvPr name="Freeform 20" id="20"/>
            <p:cNvSpPr/>
            <p:nvPr/>
          </p:nvSpPr>
          <p:spPr>
            <a:xfrm flipH="tru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0" y="3175025"/>
                  </a:moveTo>
                  <a:cubicBezTo>
                    <a:pt x="0" y="4928451"/>
                    <a:pt x="1421524" y="6349974"/>
                    <a:pt x="3175000" y="6349974"/>
                  </a:cubicBezTo>
                  <a:cubicBezTo>
                    <a:pt x="4928502" y="6349974"/>
                    <a:pt x="6350000" y="4928451"/>
                    <a:pt x="6350000" y="3175025"/>
                  </a:cubicBezTo>
                  <a:cubicBezTo>
                    <a:pt x="6350000" y="1421511"/>
                    <a:pt x="4928502" y="0"/>
                    <a:pt x="3175000" y="0"/>
                  </a:cubicBezTo>
                  <a:cubicBezTo>
                    <a:pt x="1421499" y="0"/>
                    <a:pt x="0" y="1421511"/>
                    <a:pt x="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12367" t="0" r="-12367" b="0"/>
              </a:stretch>
            </a:blip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272526" y="2350979"/>
            <a:ext cx="2808941" cy="403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6"/>
              </a:lnSpc>
            </a:pPr>
            <a:r>
              <a:rPr lang="en-US" b="true" sz="2404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MODERATOR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557123" y="2350979"/>
            <a:ext cx="2808941" cy="403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6"/>
              </a:lnSpc>
            </a:pPr>
            <a:r>
              <a:rPr lang="en-US" b="true" sz="2404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SPEAKERS</a:t>
            </a:r>
          </a:p>
        </p:txBody>
      </p:sp>
      <p:grpSp>
        <p:nvGrpSpPr>
          <p:cNvPr name="Group 23" id="23"/>
          <p:cNvGrpSpPr/>
          <p:nvPr/>
        </p:nvGrpSpPr>
        <p:grpSpPr>
          <a:xfrm rot="-10800000">
            <a:off x="6783466" y="2826532"/>
            <a:ext cx="1895707" cy="1895707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26" id="26"/>
          <p:cNvGrpSpPr>
            <a:grpSpLocks noChangeAspect="true"/>
          </p:cNvGrpSpPr>
          <p:nvPr/>
        </p:nvGrpSpPr>
        <p:grpSpPr>
          <a:xfrm rot="0">
            <a:off x="6849090" y="2892160"/>
            <a:ext cx="1764457" cy="1764450"/>
            <a:chOff x="0" y="0"/>
            <a:chExt cx="6350000" cy="6349975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0" t="0" r="0" b="-27632"/>
              </a:stretch>
            </a:blipFill>
          </p:spPr>
        </p:sp>
      </p:grpSp>
      <p:sp>
        <p:nvSpPr>
          <p:cNvPr name="TextBox 28" id="28"/>
          <p:cNvSpPr txBox="true"/>
          <p:nvPr/>
        </p:nvSpPr>
        <p:spPr>
          <a:xfrm rot="0">
            <a:off x="6507003" y="5446836"/>
            <a:ext cx="2663004" cy="469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International Ocean Institute (IOI), Managing Director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041210" y="4769921"/>
            <a:ext cx="3380218" cy="581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ANTONELLA</a:t>
            </a:r>
          </a:p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VASSALLO</a:t>
            </a:r>
          </a:p>
        </p:txBody>
      </p:sp>
      <p:grpSp>
        <p:nvGrpSpPr>
          <p:cNvPr name="Group 30" id="30"/>
          <p:cNvGrpSpPr/>
          <p:nvPr/>
        </p:nvGrpSpPr>
        <p:grpSpPr>
          <a:xfrm rot="-10800000">
            <a:off x="9559637" y="2826532"/>
            <a:ext cx="1895707" cy="1895707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33" id="33"/>
          <p:cNvGrpSpPr>
            <a:grpSpLocks noChangeAspect="true"/>
          </p:cNvGrpSpPr>
          <p:nvPr/>
        </p:nvGrpSpPr>
        <p:grpSpPr>
          <a:xfrm rot="0">
            <a:off x="9625262" y="2892160"/>
            <a:ext cx="1764457" cy="1764450"/>
            <a:chOff x="0" y="0"/>
            <a:chExt cx="6350000" cy="6349975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0" t="0" r="-106717" b="0"/>
              </a:stretch>
            </a:blipFill>
          </p:spPr>
        </p:sp>
      </p:grpSp>
      <p:sp>
        <p:nvSpPr>
          <p:cNvPr name="TextBox 35" id="35"/>
          <p:cNvSpPr txBox="true"/>
          <p:nvPr/>
        </p:nvSpPr>
        <p:spPr>
          <a:xfrm rot="0">
            <a:off x="9419473" y="5445774"/>
            <a:ext cx="2305678" cy="481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Head of UN Habitat</a:t>
            </a:r>
          </a:p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Geneva Office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108984" y="4773186"/>
            <a:ext cx="2926655" cy="5785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GRAHAM</a:t>
            </a:r>
          </a:p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ALABASTER</a:t>
            </a:r>
          </a:p>
        </p:txBody>
      </p:sp>
      <p:grpSp>
        <p:nvGrpSpPr>
          <p:cNvPr name="Group 37" id="37"/>
          <p:cNvGrpSpPr/>
          <p:nvPr/>
        </p:nvGrpSpPr>
        <p:grpSpPr>
          <a:xfrm rot="-10800000">
            <a:off x="12466571" y="2826532"/>
            <a:ext cx="1895707" cy="1895707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40" id="40"/>
          <p:cNvGrpSpPr>
            <a:grpSpLocks noChangeAspect="true"/>
          </p:cNvGrpSpPr>
          <p:nvPr/>
        </p:nvGrpSpPr>
        <p:grpSpPr>
          <a:xfrm rot="0">
            <a:off x="12532196" y="2892160"/>
            <a:ext cx="1764457" cy="1764450"/>
            <a:chOff x="0" y="0"/>
            <a:chExt cx="6350000" cy="6349975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0" t="0" r="-14945" b="-14946"/>
              </a:stretch>
            </a:blipFill>
          </p:spPr>
        </p:sp>
      </p:grpSp>
      <p:sp>
        <p:nvSpPr>
          <p:cNvPr name="TextBox 42" id="42"/>
          <p:cNvSpPr txBox="true"/>
          <p:nvPr/>
        </p:nvSpPr>
        <p:spPr>
          <a:xfrm rot="0">
            <a:off x="12319756" y="5446836"/>
            <a:ext cx="2189337" cy="480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Head of Delegation </a:t>
            </a:r>
          </a:p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of Catalonia in Geneva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2024934" y="4771587"/>
            <a:ext cx="2778980" cy="581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GABRIEL</a:t>
            </a:r>
          </a:p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BOICHAT</a:t>
            </a:r>
          </a:p>
        </p:txBody>
      </p:sp>
      <p:grpSp>
        <p:nvGrpSpPr>
          <p:cNvPr name="Group 44" id="44"/>
          <p:cNvGrpSpPr/>
          <p:nvPr/>
        </p:nvGrpSpPr>
        <p:grpSpPr>
          <a:xfrm rot="-10800000">
            <a:off x="15303765" y="2858743"/>
            <a:ext cx="1818417" cy="1818417"/>
            <a:chOff x="0" y="0"/>
            <a:chExt cx="812800" cy="8128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46" id="4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47" id="47"/>
          <p:cNvGrpSpPr>
            <a:grpSpLocks noChangeAspect="true"/>
          </p:cNvGrpSpPr>
          <p:nvPr/>
        </p:nvGrpSpPr>
        <p:grpSpPr>
          <a:xfrm rot="0">
            <a:off x="15366715" y="2921695"/>
            <a:ext cx="1692518" cy="1692512"/>
            <a:chOff x="0" y="0"/>
            <a:chExt cx="6350000" cy="6349975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-52338" t="-28915" r="-48795" b="-155374"/>
              </a:stretch>
            </a:blipFill>
          </p:spPr>
        </p:sp>
      </p:grpSp>
      <p:sp>
        <p:nvSpPr>
          <p:cNvPr name="TextBox 49" id="49"/>
          <p:cNvSpPr txBox="true"/>
          <p:nvPr/>
        </p:nvSpPr>
        <p:spPr>
          <a:xfrm rot="0">
            <a:off x="14794390" y="5441833"/>
            <a:ext cx="2946873" cy="4799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Mayor of City Council,</a:t>
            </a:r>
          </a:p>
          <a:p>
            <a:pPr algn="ctr" marL="0" indent="0" lvl="0">
              <a:lnSpc>
                <a:spcPts val="1923"/>
              </a:lnSpc>
              <a:spcBef>
                <a:spcPct val="0"/>
              </a:spcBef>
            </a:pPr>
            <a:r>
              <a:rPr lang="en-US" b="true" sz="1373" strike="noStrike" u="none">
                <a:solidFill>
                  <a:srgbClr val="FFFE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Penang Island, Malaysia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4410342" y="4773186"/>
            <a:ext cx="3740540" cy="582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355"/>
              </a:lnSpc>
              <a:spcBef>
                <a:spcPct val="0"/>
              </a:spcBef>
            </a:pPr>
            <a:r>
              <a:rPr lang="en-US" b="true" sz="1682" strike="noStrike" u="none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DATO’IR RAJENDRAN P. ANTHONY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9564593" y="6470355"/>
            <a:ext cx="7699325" cy="8253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32"/>
              </a:lnSpc>
              <a:spcBef>
                <a:spcPct val="0"/>
              </a:spcBef>
            </a:pPr>
            <a:r>
              <a:rPr lang="en-US" b="true" sz="238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COASTAL CITIES AS SOURCE AND SOLUTION:</a:t>
            </a:r>
          </a:p>
          <a:p>
            <a:pPr algn="l">
              <a:lnSpc>
                <a:spcPts val="3332"/>
              </a:lnSpc>
              <a:spcBef>
                <a:spcPct val="0"/>
              </a:spcBef>
            </a:pPr>
            <a:r>
              <a:rPr lang="en-US" b="true" sz="238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SHIFTING THE PLASTICS POLLUTION PARADIGM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444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03113"/>
            <a:ext cx="18288000" cy="2112136"/>
          </a:xfrm>
          <a:custGeom>
            <a:avLst/>
            <a:gdLst/>
            <a:ahLst/>
            <a:cxnLst/>
            <a:rect r="r" b="b" t="t" l="l"/>
            <a:pathLst>
              <a:path h="2112136" w="18288000">
                <a:moveTo>
                  <a:pt x="0" y="0"/>
                </a:moveTo>
                <a:lnTo>
                  <a:pt x="18288000" y="0"/>
                </a:lnTo>
                <a:lnTo>
                  <a:pt x="18288000" y="2112136"/>
                </a:lnTo>
                <a:lnTo>
                  <a:pt x="0" y="21121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5603" r="0" b="-808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76109" y="253682"/>
            <a:ext cx="1072686" cy="1340857"/>
          </a:xfrm>
          <a:custGeom>
            <a:avLst/>
            <a:gdLst/>
            <a:ahLst/>
            <a:cxnLst/>
            <a:rect r="r" b="b" t="t" l="l"/>
            <a:pathLst>
              <a:path h="1340857" w="1072686">
                <a:moveTo>
                  <a:pt x="0" y="0"/>
                </a:moveTo>
                <a:lnTo>
                  <a:pt x="1072685" y="0"/>
                </a:lnTo>
                <a:lnTo>
                  <a:pt x="1072685" y="1340857"/>
                </a:lnTo>
                <a:lnTo>
                  <a:pt x="0" y="13408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663731" y="434174"/>
            <a:ext cx="2225263" cy="995711"/>
          </a:xfrm>
          <a:custGeom>
            <a:avLst/>
            <a:gdLst/>
            <a:ahLst/>
            <a:cxnLst/>
            <a:rect r="r" b="b" t="t" l="l"/>
            <a:pathLst>
              <a:path h="995711" w="2225263">
                <a:moveTo>
                  <a:pt x="0" y="0"/>
                </a:moveTo>
                <a:lnTo>
                  <a:pt x="2225263" y="0"/>
                </a:lnTo>
                <a:lnTo>
                  <a:pt x="2225263" y="995711"/>
                </a:lnTo>
                <a:lnTo>
                  <a:pt x="0" y="9957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84276" y="343928"/>
            <a:ext cx="2719447" cy="1176203"/>
          </a:xfrm>
          <a:custGeom>
            <a:avLst/>
            <a:gdLst/>
            <a:ahLst/>
            <a:cxnLst/>
            <a:rect r="r" b="b" t="t" l="l"/>
            <a:pathLst>
              <a:path h="1176203" w="2719447">
                <a:moveTo>
                  <a:pt x="0" y="0"/>
                </a:moveTo>
                <a:lnTo>
                  <a:pt x="2719448" y="0"/>
                </a:lnTo>
                <a:lnTo>
                  <a:pt x="2719448" y="1176203"/>
                </a:lnTo>
                <a:lnTo>
                  <a:pt x="0" y="1176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0800000">
            <a:off x="12776363" y="3216585"/>
            <a:ext cx="4483796" cy="4483796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2931581" y="3371811"/>
            <a:ext cx="4173360" cy="4173343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2686" t="-24190" r="-6126" b="-23725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5994682" y="4021026"/>
            <a:ext cx="6298637" cy="1525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48"/>
              </a:lnSpc>
              <a:spcBef>
                <a:spcPct val="0"/>
              </a:spcBef>
            </a:pPr>
            <a:r>
              <a:rPr lang="en-US" sz="289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oun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llo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 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for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Sust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able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De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v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l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pm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t, P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manent Missi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 of F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ra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nce to th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United Nations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223748" y="2969485"/>
            <a:ext cx="5840504" cy="854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b="true" sz="500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RÉGIS FARRET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68324" y="600075"/>
            <a:ext cx="22436362" cy="10236590"/>
          </a:xfrm>
          <a:custGeom>
            <a:avLst/>
            <a:gdLst/>
            <a:ahLst/>
            <a:cxnLst/>
            <a:rect r="r" b="b" t="t" l="l"/>
            <a:pathLst>
              <a:path h="10236590" w="22436362">
                <a:moveTo>
                  <a:pt x="0" y="0"/>
                </a:moveTo>
                <a:lnTo>
                  <a:pt x="22436362" y="0"/>
                </a:lnTo>
                <a:lnTo>
                  <a:pt x="22436362" y="10236590"/>
                </a:lnTo>
                <a:lnTo>
                  <a:pt x="0" y="102365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0444" y="478826"/>
            <a:ext cx="22185759" cy="9373483"/>
          </a:xfrm>
          <a:custGeom>
            <a:avLst/>
            <a:gdLst/>
            <a:ahLst/>
            <a:cxnLst/>
            <a:rect r="r" b="b" t="t" l="l"/>
            <a:pathLst>
              <a:path h="9373483" w="22185759">
                <a:moveTo>
                  <a:pt x="0" y="0"/>
                </a:moveTo>
                <a:lnTo>
                  <a:pt x="22185759" y="0"/>
                </a:lnTo>
                <a:lnTo>
                  <a:pt x="22185759" y="9373483"/>
                </a:lnTo>
                <a:lnTo>
                  <a:pt x="0" y="93734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8444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403113"/>
            <a:ext cx="18288000" cy="2112136"/>
          </a:xfrm>
          <a:custGeom>
            <a:avLst/>
            <a:gdLst/>
            <a:ahLst/>
            <a:cxnLst/>
            <a:rect r="r" b="b" t="t" l="l"/>
            <a:pathLst>
              <a:path h="2112136" w="18288000">
                <a:moveTo>
                  <a:pt x="0" y="0"/>
                </a:moveTo>
                <a:lnTo>
                  <a:pt x="18288000" y="0"/>
                </a:lnTo>
                <a:lnTo>
                  <a:pt x="18288000" y="2112136"/>
                </a:lnTo>
                <a:lnTo>
                  <a:pt x="0" y="21121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35603" r="0" b="-808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76109" y="253682"/>
            <a:ext cx="1072686" cy="1340857"/>
          </a:xfrm>
          <a:custGeom>
            <a:avLst/>
            <a:gdLst/>
            <a:ahLst/>
            <a:cxnLst/>
            <a:rect r="r" b="b" t="t" l="l"/>
            <a:pathLst>
              <a:path h="1340857" w="1072686">
                <a:moveTo>
                  <a:pt x="0" y="0"/>
                </a:moveTo>
                <a:lnTo>
                  <a:pt x="1072685" y="0"/>
                </a:lnTo>
                <a:lnTo>
                  <a:pt x="1072685" y="1340857"/>
                </a:lnTo>
                <a:lnTo>
                  <a:pt x="0" y="13408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663731" y="434174"/>
            <a:ext cx="2225263" cy="995711"/>
          </a:xfrm>
          <a:custGeom>
            <a:avLst/>
            <a:gdLst/>
            <a:ahLst/>
            <a:cxnLst/>
            <a:rect r="r" b="b" t="t" l="l"/>
            <a:pathLst>
              <a:path h="995711" w="2225263">
                <a:moveTo>
                  <a:pt x="0" y="0"/>
                </a:moveTo>
                <a:lnTo>
                  <a:pt x="2225263" y="0"/>
                </a:lnTo>
                <a:lnTo>
                  <a:pt x="2225263" y="995711"/>
                </a:lnTo>
                <a:lnTo>
                  <a:pt x="0" y="9957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784276" y="343928"/>
            <a:ext cx="2719447" cy="1176203"/>
          </a:xfrm>
          <a:custGeom>
            <a:avLst/>
            <a:gdLst/>
            <a:ahLst/>
            <a:cxnLst/>
            <a:rect r="r" b="b" t="t" l="l"/>
            <a:pathLst>
              <a:path h="1176203" w="2719447">
                <a:moveTo>
                  <a:pt x="0" y="0"/>
                </a:moveTo>
                <a:lnTo>
                  <a:pt x="2719448" y="0"/>
                </a:lnTo>
                <a:lnTo>
                  <a:pt x="2719448" y="1176203"/>
                </a:lnTo>
                <a:lnTo>
                  <a:pt x="0" y="11762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0800000">
            <a:off x="12775504" y="3216585"/>
            <a:ext cx="4483796" cy="4483796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6B5C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115301" lIns="115301" bIns="115301" rIns="115301"/>
            <a:lstStyle/>
            <a:p>
              <a:pPr algn="ctr">
                <a:lnSpc>
                  <a:spcPts val="4551"/>
                </a:lnSpc>
              </a:pPr>
            </a:p>
          </p:txBody>
        </p:sp>
      </p:grp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12930722" y="3371811"/>
            <a:ext cx="4173360" cy="4173343"/>
            <a:chOff x="0" y="0"/>
            <a:chExt cx="6350000" cy="63499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0" t="0" r="0" b="-27632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5994682" y="4059126"/>
            <a:ext cx="6298637" cy="1011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048"/>
              </a:lnSpc>
              <a:spcBef>
                <a:spcPct val="0"/>
              </a:spcBef>
            </a:pPr>
            <a:r>
              <a:rPr lang="en-US" sz="2891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nternati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nal Ocean 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In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tute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(IOI),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an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aging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to</a:t>
            </a:r>
            <a:r>
              <a:rPr lang="en-US" sz="2891" strike="noStrike" u="none">
                <a:solidFill>
                  <a:srgbClr val="FFFFFF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146491" y="3007585"/>
            <a:ext cx="7995017" cy="8540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b="true" sz="500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ANTONELLA VASSALLO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2282823"/>
            <a:ext cx="18288000" cy="22569823"/>
          </a:xfrm>
          <a:custGeom>
            <a:avLst/>
            <a:gdLst/>
            <a:ahLst/>
            <a:cxnLst/>
            <a:rect r="r" b="b" t="t" l="l"/>
            <a:pathLst>
              <a:path h="22569823" w="18288000">
                <a:moveTo>
                  <a:pt x="0" y="0"/>
                </a:moveTo>
                <a:lnTo>
                  <a:pt x="18288000" y="0"/>
                </a:lnTo>
                <a:lnTo>
                  <a:pt x="18288000" y="22569823"/>
                </a:lnTo>
                <a:lnTo>
                  <a:pt x="0" y="225698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6143" r="-14609" b="-774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34375" y="3885569"/>
            <a:ext cx="1724925" cy="2156157"/>
          </a:xfrm>
          <a:custGeom>
            <a:avLst/>
            <a:gdLst/>
            <a:ahLst/>
            <a:cxnLst/>
            <a:rect r="r" b="b" t="t" l="l"/>
            <a:pathLst>
              <a:path h="2156157" w="1724925">
                <a:moveTo>
                  <a:pt x="0" y="0"/>
                </a:moveTo>
                <a:lnTo>
                  <a:pt x="1724925" y="0"/>
                </a:lnTo>
                <a:lnTo>
                  <a:pt x="1724925" y="2156157"/>
                </a:lnTo>
                <a:lnTo>
                  <a:pt x="0" y="21561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6444" y="5571494"/>
            <a:ext cx="14375167" cy="3962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70" indent="-356235" lvl="1">
              <a:lnSpc>
                <a:spcPts val="3960"/>
              </a:lnSpc>
              <a:buFont typeface="Arial"/>
              <a:buChar char="•"/>
            </a:pP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The ocean regulates our climate, sustains livelihoods,</a:t>
            </a:r>
          </a:p>
          <a:p>
            <a:pPr algn="l">
              <a:lnSpc>
                <a:spcPts val="3960"/>
              </a:lnSpc>
            </a:pP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       </a:t>
            </a: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and connects every community.</a:t>
            </a:r>
          </a:p>
          <a:p>
            <a:pPr algn="l">
              <a:lnSpc>
                <a:spcPts val="3960"/>
              </a:lnSpc>
            </a:pPr>
          </a:p>
          <a:p>
            <a:pPr algn="l" marL="712470" indent="-356235" lvl="1">
              <a:lnSpc>
                <a:spcPts val="3960"/>
              </a:lnSpc>
              <a:buFont typeface="Arial"/>
              <a:buChar char="•"/>
            </a:pP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Coastal cities sit at the frontline: both as</a:t>
            </a:r>
          </a:p>
          <a:p>
            <a:pPr algn="l">
              <a:lnSpc>
                <a:spcPts val="3960"/>
              </a:lnSpc>
            </a:pP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      </a:t>
            </a: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contributors to and victims of plastic pollution.</a:t>
            </a:r>
          </a:p>
          <a:p>
            <a:pPr algn="l">
              <a:lnSpc>
                <a:spcPts val="3960"/>
              </a:lnSpc>
            </a:pPr>
          </a:p>
          <a:p>
            <a:pPr algn="l" marL="712470" indent="-356235" lvl="1">
              <a:lnSpc>
                <a:spcPts val="3960"/>
              </a:lnSpc>
              <a:buFont typeface="Arial"/>
              <a:buChar char="•"/>
            </a:pP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Building awareness of this interconnectedness </a:t>
            </a:r>
          </a:p>
          <a:p>
            <a:pPr algn="l">
              <a:lnSpc>
                <a:spcPts val="3960"/>
              </a:lnSpc>
            </a:pP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      </a:t>
            </a: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is essential for shifting from reactive to responsible governance.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85044" y="3876044"/>
            <a:ext cx="15527944" cy="140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37"/>
              </a:lnSpc>
              <a:spcBef>
                <a:spcPct val="0"/>
              </a:spcBef>
            </a:pPr>
            <a:r>
              <a:rPr lang="en-US" b="true" sz="4614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Understanding the</a:t>
            </a:r>
          </a:p>
          <a:p>
            <a:pPr algn="l">
              <a:lnSpc>
                <a:spcPts val="5537"/>
              </a:lnSpc>
              <a:spcBef>
                <a:spcPct val="0"/>
              </a:spcBef>
            </a:pPr>
            <a:r>
              <a:rPr lang="en-US" b="true" sz="4614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Ocean – Climate–Human Nexus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0357656" cy="10287000"/>
          </a:xfrm>
          <a:custGeom>
            <a:avLst/>
            <a:gdLst/>
            <a:ahLst/>
            <a:cxnLst/>
            <a:rect r="r" b="b" t="t" l="l"/>
            <a:pathLst>
              <a:path h="10287000" w="20357656">
                <a:moveTo>
                  <a:pt x="0" y="0"/>
                </a:moveTo>
                <a:lnTo>
                  <a:pt x="20357656" y="0"/>
                </a:lnTo>
                <a:lnTo>
                  <a:pt x="2035765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553" t="0" r="-18050" b="-457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079241" y="214313"/>
            <a:ext cx="1724925" cy="2156157"/>
          </a:xfrm>
          <a:custGeom>
            <a:avLst/>
            <a:gdLst/>
            <a:ahLst/>
            <a:cxnLst/>
            <a:rect r="r" b="b" t="t" l="l"/>
            <a:pathLst>
              <a:path h="2156157" w="1724925">
                <a:moveTo>
                  <a:pt x="0" y="0"/>
                </a:moveTo>
                <a:lnTo>
                  <a:pt x="1724926" y="0"/>
                </a:lnTo>
                <a:lnTo>
                  <a:pt x="1724926" y="2156156"/>
                </a:lnTo>
                <a:lnTo>
                  <a:pt x="0" y="21561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0" y="2754217"/>
            <a:ext cx="17804167" cy="445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2470" indent="-356235" lvl="1">
              <a:lnSpc>
                <a:spcPts val="3960"/>
              </a:lnSpc>
              <a:buFont typeface="Arial"/>
              <a:buChar char="•"/>
            </a:pP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Ocean literacy means understanding the ocean’s influence on us - and our influence on the ocean.</a:t>
            </a:r>
          </a:p>
          <a:p>
            <a:pPr algn="l">
              <a:lnSpc>
                <a:spcPts val="3960"/>
              </a:lnSpc>
            </a:pPr>
          </a:p>
          <a:p>
            <a:pPr algn="l" marL="712470" indent="-356235" lvl="1">
              <a:lnSpc>
                <a:spcPts val="3960"/>
              </a:lnSpc>
              <a:buFont typeface="Arial"/>
              <a:buChar char="•"/>
            </a:pP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Beyond knowledge: it’s a foundation for behavioural change, policy coherence, and collective stewardship.</a:t>
            </a:r>
          </a:p>
          <a:p>
            <a:pPr algn="l">
              <a:lnSpc>
                <a:spcPts val="3960"/>
              </a:lnSpc>
            </a:pPr>
          </a:p>
          <a:p>
            <a:pPr algn="l" marL="712470" indent="-356235" lvl="1">
              <a:lnSpc>
                <a:spcPts val="3960"/>
              </a:lnSpc>
              <a:buFont typeface="Arial"/>
              <a:buChar char="•"/>
            </a:pPr>
            <a:r>
              <a:rPr lang="en-US" b="true" sz="3300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IOI integrates ocean and climate literacy into its capacity development - connecting science, governance, and leadership training.</a:t>
            </a:r>
          </a:p>
          <a:p>
            <a:pPr algn="l">
              <a:lnSpc>
                <a:spcPts val="3960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442912" y="970294"/>
            <a:ext cx="14646882" cy="140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37"/>
              </a:lnSpc>
            </a:pPr>
            <a:r>
              <a:rPr lang="en-US" sz="4614" b="true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Empowering Action</a:t>
            </a:r>
            <a:r>
              <a:rPr lang="en-US" sz="4614" b="true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</a:t>
            </a:r>
          </a:p>
          <a:p>
            <a:pPr algn="l">
              <a:lnSpc>
                <a:spcPts val="5537"/>
              </a:lnSpc>
              <a:spcBef>
                <a:spcPct val="0"/>
              </a:spcBef>
            </a:pPr>
            <a:r>
              <a:rPr lang="en-US" b="true" sz="4614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through </a:t>
            </a:r>
            <a:r>
              <a:rPr lang="en-US" b="true" sz="4614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Understanding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419" t="0" r="-21068" b="-92579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3488728"/>
            <a:ext cx="9456749" cy="4345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8263" indent="-284131" lvl="1">
              <a:lnSpc>
                <a:spcPts val="3158"/>
              </a:lnSpc>
              <a:buFont typeface="Arial"/>
              <a:buChar char="•"/>
            </a:pPr>
            <a:r>
              <a:rPr lang="en-US" b="true" sz="2632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IOI’s training</a:t>
            </a:r>
            <a:r>
              <a:rPr lang="en-US" b="true" sz="2632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 and leadership programmes build the skills, understanding, and networks needed for effective ocean governance.</a:t>
            </a:r>
          </a:p>
          <a:p>
            <a:pPr algn="l">
              <a:lnSpc>
                <a:spcPts val="3158"/>
              </a:lnSpc>
            </a:pPr>
          </a:p>
          <a:p>
            <a:pPr algn="l" marL="568263" indent="-284131" lvl="1">
              <a:lnSpc>
                <a:spcPts val="3158"/>
              </a:lnSpc>
              <a:buFont typeface="Arial"/>
              <a:buChar char="•"/>
            </a:pPr>
            <a:r>
              <a:rPr lang="en-US" b="true" sz="2632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Informed decision-making enables cities and nations to design policies that are sustainable, inclusive, and evidence-based.</a:t>
            </a:r>
          </a:p>
          <a:p>
            <a:pPr algn="l">
              <a:lnSpc>
                <a:spcPts val="3158"/>
              </a:lnSpc>
            </a:pPr>
          </a:p>
          <a:p>
            <a:pPr algn="l" marL="568263" indent="-284131" lvl="1">
              <a:lnSpc>
                <a:spcPts val="3158"/>
              </a:lnSpc>
              <a:buFont typeface="Arial"/>
              <a:buChar char="•"/>
            </a:pPr>
            <a:r>
              <a:rPr lang="en-US" b="true" sz="2632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Strengthen</a:t>
            </a:r>
            <a:r>
              <a:rPr lang="en-US" b="true" sz="2632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ing capacity bridges the gap between knowledge and policy - empowering leaders to act on the plastic challenge.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8931766" y="0"/>
            <a:ext cx="9356234" cy="2070067"/>
          </a:xfrm>
          <a:custGeom>
            <a:avLst/>
            <a:gdLst/>
            <a:ahLst/>
            <a:cxnLst/>
            <a:rect r="r" b="b" t="t" l="l"/>
            <a:pathLst>
              <a:path h="2070067" w="9356234">
                <a:moveTo>
                  <a:pt x="0" y="0"/>
                </a:moveTo>
                <a:lnTo>
                  <a:pt x="9356234" y="0"/>
                </a:lnTo>
                <a:lnTo>
                  <a:pt x="9356234" y="2070067"/>
                </a:lnTo>
                <a:lnTo>
                  <a:pt x="0" y="20700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289667" y="2290593"/>
            <a:ext cx="14646882" cy="704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37"/>
              </a:lnSpc>
              <a:spcBef>
                <a:spcPct val="0"/>
              </a:spcBef>
            </a:pPr>
            <a:r>
              <a:rPr lang="en-US" b="true" sz="4614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Tu</a:t>
            </a:r>
            <a:r>
              <a:rPr lang="en-US" b="true" sz="4614">
                <a:solidFill>
                  <a:srgbClr val="FFFFFF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rning Knowledge into Action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DAG2g63QQps</dc:identifier>
  <dcterms:modified xsi:type="dcterms:W3CDTF">2011-08-01T06:04:30Z</dcterms:modified>
  <cp:revision>1</cp:revision>
  <dc:title>Session 1B at the 20th Global Forum of Human Settlement 4 November 2025, World Meteorological Organisation Time: 2:20 pm - 3:40 pm (1:20 minutes) (in person event only) (Presentation)</dc:title>
</cp:coreProperties>
</file>